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</p:sldMasterIdLst>
  <p:notesMasterIdLst>
    <p:notesMasterId r:id="rId27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56FA7-851D-40EA-A181-079649F4EB8F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ACEB3-243F-4F97-8617-306D7590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2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50857-45A6-4E40-87BA-69CF71028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581400"/>
            <a:ext cx="7086600" cy="5183188"/>
          </a:xfrm>
          <a:noFill/>
          <a:ln/>
        </p:spPr>
        <p:txBody>
          <a:bodyPr lIns="91699" tIns="45044" rIns="91699" bIns="45044"/>
          <a:lstStyle/>
          <a:p>
            <a:pPr defTabSz="1187385">
              <a:buFontTx/>
              <a:buChar char="•"/>
            </a:pPr>
            <a:r>
              <a:rPr lang="en-US" sz="1400" dirty="0"/>
              <a:t>YOU GET PEOPLE TO LEAD YOU TO THE RIGHT PEOPLE THROUGH TRIAL RUNS&gt;&gt;&gt;&gt;TEST MARKETING</a:t>
            </a:r>
          </a:p>
          <a:p>
            <a:pPr defTabSz="1187385">
              <a:buFontTx/>
              <a:buChar char="•"/>
            </a:pPr>
            <a:r>
              <a:rPr lang="en-US" sz="1400" dirty="0"/>
              <a:t>USING EVALUATION APPROACH</a:t>
            </a:r>
          </a:p>
          <a:p>
            <a:pPr defTabSz="1187385">
              <a:buFontTx/>
              <a:buChar char="•"/>
            </a:pPr>
            <a:r>
              <a:rPr lang="en-US" sz="1400" dirty="0"/>
              <a:t>SHOW THE PROGRAM</a:t>
            </a:r>
          </a:p>
          <a:p>
            <a:pPr defTabSz="1187385">
              <a:buFontTx/>
              <a:buChar char="•"/>
            </a:pPr>
            <a:r>
              <a:rPr lang="en-US" sz="1400" dirty="0"/>
              <a:t>DETERMINE IF THEIR CONTACTS KNOW THE RIGHT PEOPLE</a:t>
            </a:r>
          </a:p>
          <a:p>
            <a:pPr defTabSz="1187385">
              <a:buFontTx/>
              <a:buChar char="•"/>
            </a:pPr>
            <a:r>
              <a:rPr lang="en-US" sz="1400" dirty="0"/>
              <a:t>TEST MARKET THE PRODUCT</a:t>
            </a:r>
          </a:p>
          <a:p>
            <a:pPr defTabSz="1187385">
              <a:buFontTx/>
              <a:buChar char="•"/>
            </a:pPr>
            <a:endParaRPr lang="en-US" sz="1400" dirty="0"/>
          </a:p>
        </p:txBody>
      </p:sp>
      <p:sp>
        <p:nvSpPr>
          <p:cNvPr id="2078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0"/>
            <a:ext cx="6048375" cy="34036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38306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234A37-A5E9-4E92-99E1-0D79868F6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EF5F24B-2912-4C00-BF5A-827EBD3F0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8E6B4F9-BD2F-48CE-9F86-B66ED38E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19A995-99CA-4D5B-A203-8D4A104A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5F5F85-AC80-42C8-A4A7-A3C6F93F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" y="0"/>
            <a:ext cx="12113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2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0A2B50-7297-49B1-90A6-1A11F483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8CDF6E4-83D2-4B8D-84FA-D8BDA01CC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32BFC2-DD90-4EFC-844B-32E0B10E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14F580-9736-4726-A63B-2F8FD640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299C1C-4EA2-4D75-9764-FB45CB78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370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A13B56D-DB58-41BE-9559-D9F6B3CAB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61EB32A-478E-4D92-B2E3-92502FCF8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AD8DA9-BD0C-48E0-BA23-B4B4E93F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9A520D-CADD-4A9B-AF8C-5F9DCCD51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D7DC29-59C4-4E3C-8211-4790E30E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007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96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3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8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72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02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3327A6-421E-4DBA-B4C3-D6731763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7C3B23-8741-4F3B-AF4B-5286E0E3F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B55C2B-0519-4E5D-B826-507988A31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036953F-66B0-4D1B-BF5C-06AA3C50F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A1CA53-24BD-4ECA-BD16-080380E8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418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11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8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77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7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53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25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8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92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59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3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476AB-D52C-41AD-8876-6CC83542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12CBDA3-4D3E-45A0-8354-72D10C3F2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DA6B6B-B1DA-4EB0-977B-3B8AA762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427697-2C46-459A-AA7A-ED23B5CB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BF696C-C720-415B-9F3E-62DBD908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2081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95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16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14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87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39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70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21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31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78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4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BF7BAE-8B37-47E8-B079-4175078D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A9DF40-A2F2-4288-9DB1-DD01CF504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BAED42D-C585-445B-8641-679304196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EA6AF2-AB50-4C5E-91AA-2A07B0E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114D4CC-0BEA-42BB-8E99-4FD521BD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9D95B66-0AC1-4DBB-AF49-7FC4431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36480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9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25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23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37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54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84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69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9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B955E3-A2B3-4D40-956D-E05893DA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2C8BEF-C93F-4155-BA5F-330143821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8AE274E-4CA5-4991-89BC-2B5D39C5A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290B2E4-C6E0-443B-812D-1357FF849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03DF153-BA99-49F7-AD0D-F72E7C8C2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CF489C3-50C5-4242-9DF8-6472A5C7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5A7DEFF-4F16-45D7-B6B3-56A526E8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667ECBB-311A-4487-85BD-43ED8169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7432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C40AF5-BE27-4083-9417-95477DBF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76050F9-C273-40E0-A098-5DE1877A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03A85D6-5F76-465F-B4E4-BA4140FB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B23E90A-7CC2-4964-9AAB-7E1CB6E5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4667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1A731E3-1052-45E3-9A48-167D53EAA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2DC5193-F110-4FB0-8E46-2FE421BD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ED81AA-F564-48E2-9963-E69680D5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0881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F309A5-0FA1-410F-B16B-B50785E3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EF7CA9-0BBC-43F1-81A0-74B6D4FD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C6ACDAC-C98D-4217-8F6C-EF19DA1E4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BEB5C01-CEB3-4277-975D-8FBE5C3A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A8A9FA-C9EF-437B-A7BB-B347260A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C470EE-CF84-4FB2-8451-96AE4C56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8025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0116B0-D3CA-461B-BE32-1A6034F5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CE5BA53-3B93-4936-BE12-19EE97C71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08ACD5-4CDF-4339-8D9C-A33AA4EC9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7DC9F4E-713D-4DFA-A7D0-178696EA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CFCC09-17FE-4193-9227-35441BF7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BD53E9-D2CA-47B7-8058-C1D73640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771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B825AA4-7280-41E6-86AA-F6B582DD8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D46B63-CB83-43DB-B3EF-EABFC22B0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F3F04B-7F0D-4706-A53E-5866E7B98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7A768-9023-4599-9332-FF6E183EF7D1}" type="datetimeFigureOut">
              <a:rPr lang="zh-HK" altLang="en-US" smtClean="0"/>
              <a:t>23/10/2018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F55436-460B-4DE7-BAE6-AC247873C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D2676A-4591-4F16-9BFF-454A22029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0F447-AB36-4574-9AC0-673B88D84EF9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82" y="-93518"/>
            <a:ext cx="12407038" cy="70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27" y="-103909"/>
            <a:ext cx="12415891" cy="70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2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91410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914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91410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5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Helvetica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Helvetica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54" y="-103909"/>
            <a:ext cx="12336227" cy="698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4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em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E68F0F-E23C-4909-B0D6-5EC6C48D4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HK" sz="8000" dirty="0" smtClean="0">
                <a:solidFill>
                  <a:schemeClr val="bg1"/>
                </a:solidFill>
                <a:latin typeface="+mn-lt"/>
              </a:rPr>
              <a:t>The Right Plan</a:t>
            </a:r>
            <a:endParaRPr lang="zh-HK" alt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58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B31B602-E304-4718-857F-227DCF128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41" y="931448"/>
            <a:ext cx="5959876" cy="581964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41DC4BF-C526-4D5D-9796-BC498D03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868" y="877891"/>
            <a:ext cx="6425049" cy="59267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558" y="20115"/>
            <a:ext cx="6042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the starting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3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39">
            <a:extLst>
              <a:ext uri="{FF2B5EF4-FFF2-40B4-BE49-F238E27FC236}">
                <a16:creationId xmlns:a16="http://schemas.microsoft.com/office/drawing/2014/main" id="{605C0D01-2953-46D9-8444-D156939AB844}"/>
              </a:ext>
            </a:extLst>
          </p:cNvPr>
          <p:cNvGrpSpPr/>
          <p:nvPr/>
        </p:nvGrpSpPr>
        <p:grpSpPr>
          <a:xfrm>
            <a:off x="3157828" y="477657"/>
            <a:ext cx="6032825" cy="5997787"/>
            <a:chOff x="4314825" y="1429381"/>
            <a:chExt cx="3766344" cy="3779434"/>
          </a:xfrm>
        </p:grpSpPr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B3900785-21C0-49F8-B163-02DE9342D315}"/>
                </a:ext>
              </a:extLst>
            </p:cNvPr>
            <p:cNvSpPr txBox="1"/>
            <p:nvPr/>
          </p:nvSpPr>
          <p:spPr>
            <a:xfrm>
              <a:off x="4314825" y="4785764"/>
              <a:ext cx="40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66"/>
                  </a:solidFill>
                  <a:effectLst/>
                  <a:uLnTx/>
                  <a:uFillTx/>
                  <a:latin typeface="Gill Sans MT"/>
                  <a:ea typeface="ＭＳ Ｐゴシック"/>
                  <a:cs typeface="Gill Sans MT"/>
                </a:rPr>
                <a:t>$</a:t>
              </a:r>
            </a:p>
          </p:txBody>
        </p:sp>
        <p:pic>
          <p:nvPicPr>
            <p:cNvPr id="25" name="Picture 30">
              <a:extLst>
                <a:ext uri="{FF2B5EF4-FFF2-40B4-BE49-F238E27FC236}">
                  <a16:creationId xmlns:a16="http://schemas.microsoft.com/office/drawing/2014/main" id="{FA7346FA-72DE-4456-BA78-7D869C847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5369" y="4286250"/>
              <a:ext cx="685800" cy="857250"/>
            </a:xfrm>
            <a:prstGeom prst="rect">
              <a:avLst/>
            </a:prstGeom>
          </p:spPr>
        </p:pic>
        <p:pic>
          <p:nvPicPr>
            <p:cNvPr id="26" name="Picture 31">
              <a:extLst>
                <a:ext uri="{FF2B5EF4-FFF2-40B4-BE49-F238E27FC236}">
                  <a16:creationId xmlns:a16="http://schemas.microsoft.com/office/drawing/2014/main" id="{AE1522A6-0E6E-4A71-B8C9-211EDA02F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3358" y="4237355"/>
              <a:ext cx="685800" cy="857250"/>
            </a:xfrm>
            <a:prstGeom prst="rect">
              <a:avLst/>
            </a:prstGeom>
          </p:spPr>
        </p:pic>
        <p:pic>
          <p:nvPicPr>
            <p:cNvPr id="27" name="Picture 32">
              <a:extLst>
                <a:ext uri="{FF2B5EF4-FFF2-40B4-BE49-F238E27FC236}">
                  <a16:creationId xmlns:a16="http://schemas.microsoft.com/office/drawing/2014/main" id="{CAD02B45-8647-4B4A-9897-AA2EBD746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8805" y="3584413"/>
              <a:ext cx="712470" cy="890588"/>
            </a:xfrm>
            <a:prstGeom prst="rect">
              <a:avLst/>
            </a:prstGeom>
          </p:spPr>
        </p:pic>
        <p:pic>
          <p:nvPicPr>
            <p:cNvPr id="28" name="Picture 33">
              <a:extLst>
                <a:ext uri="{FF2B5EF4-FFF2-40B4-BE49-F238E27FC236}">
                  <a16:creationId xmlns:a16="http://schemas.microsoft.com/office/drawing/2014/main" id="{84FC4E2B-92E5-415A-BCC7-9CD77FAE3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1835" y="3503450"/>
              <a:ext cx="712470" cy="890588"/>
            </a:xfrm>
            <a:prstGeom prst="rect">
              <a:avLst/>
            </a:prstGeom>
          </p:spPr>
        </p:pic>
        <p:pic>
          <p:nvPicPr>
            <p:cNvPr id="29" name="Picture 34">
              <a:extLst>
                <a:ext uri="{FF2B5EF4-FFF2-40B4-BE49-F238E27FC236}">
                  <a16:creationId xmlns:a16="http://schemas.microsoft.com/office/drawing/2014/main" id="{89ED1B8A-17C8-4F9E-85B1-41703B42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9215" y="2589050"/>
              <a:ext cx="929640" cy="1162050"/>
            </a:xfrm>
            <a:prstGeom prst="rect">
              <a:avLst/>
            </a:prstGeom>
          </p:spPr>
        </p:pic>
        <p:pic>
          <p:nvPicPr>
            <p:cNvPr id="30" name="Picture 35">
              <a:extLst>
                <a:ext uri="{FF2B5EF4-FFF2-40B4-BE49-F238E27FC236}">
                  <a16:creationId xmlns:a16="http://schemas.microsoft.com/office/drawing/2014/main" id="{E41E02D4-B7B1-407C-80E8-CB3E460E6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8555" y="2589050"/>
              <a:ext cx="929640" cy="1162050"/>
            </a:xfrm>
            <a:prstGeom prst="rect">
              <a:avLst/>
            </a:prstGeom>
          </p:spPr>
        </p:pic>
        <p:cxnSp>
          <p:nvCxnSpPr>
            <p:cNvPr id="31" name="Straight Connector 36">
              <a:extLst>
                <a:ext uri="{FF2B5EF4-FFF2-40B4-BE49-F238E27FC236}">
                  <a16:creationId xmlns:a16="http://schemas.microsoft.com/office/drawing/2014/main" id="{D6030652-92DA-4920-BB16-3B6AC452CE20}"/>
                </a:ext>
              </a:extLst>
            </p:cNvPr>
            <p:cNvCxnSpPr/>
            <p:nvPr/>
          </p:nvCxnSpPr>
          <p:spPr bwMode="auto">
            <a:xfrm>
              <a:off x="6231555" y="2474750"/>
              <a:ext cx="0" cy="19923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BBE0E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7">
              <a:extLst>
                <a:ext uri="{FF2B5EF4-FFF2-40B4-BE49-F238E27FC236}">
                  <a16:creationId xmlns:a16="http://schemas.microsoft.com/office/drawing/2014/main" id="{A6CB6481-CA1D-465E-90DF-3EC0DB9900E0}"/>
                </a:ext>
              </a:extLst>
            </p:cNvPr>
            <p:cNvCxnSpPr/>
            <p:nvPr/>
          </p:nvCxnSpPr>
          <p:spPr bwMode="auto">
            <a:xfrm flipH="1" flipV="1">
              <a:off x="6688755" y="2417600"/>
              <a:ext cx="1314450" cy="221710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8">
              <a:extLst>
                <a:ext uri="{FF2B5EF4-FFF2-40B4-BE49-F238E27FC236}">
                  <a16:creationId xmlns:a16="http://schemas.microsoft.com/office/drawing/2014/main" id="{ACE5B768-0E57-4068-8E83-8742728E1149}"/>
                </a:ext>
              </a:extLst>
            </p:cNvPr>
            <p:cNvCxnSpPr/>
            <p:nvPr/>
          </p:nvCxnSpPr>
          <p:spPr bwMode="auto">
            <a:xfrm flipV="1">
              <a:off x="4661835" y="2360450"/>
              <a:ext cx="1112520" cy="226982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TextBox 40">
              <a:extLst>
                <a:ext uri="{FF2B5EF4-FFF2-40B4-BE49-F238E27FC236}">
                  <a16:creationId xmlns:a16="http://schemas.microsoft.com/office/drawing/2014/main" id="{D24CEB9B-107C-463E-A43F-09795CA60494}"/>
                </a:ext>
              </a:extLst>
            </p:cNvPr>
            <p:cNvSpPr txBox="1"/>
            <p:nvPr/>
          </p:nvSpPr>
          <p:spPr>
            <a:xfrm>
              <a:off x="7330574" y="4793317"/>
              <a:ext cx="40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66"/>
                  </a:solidFill>
                  <a:effectLst/>
                  <a:uLnTx/>
                  <a:uFillTx/>
                  <a:latin typeface="Gill Sans MT"/>
                  <a:ea typeface="ＭＳ Ｐゴシック"/>
                  <a:cs typeface="Gill Sans MT"/>
                </a:rPr>
                <a:t>$</a:t>
              </a:r>
            </a:p>
          </p:txBody>
        </p:sp>
        <p:sp>
          <p:nvSpPr>
            <p:cNvPr id="35" name="TextBox 41">
              <a:extLst>
                <a:ext uri="{FF2B5EF4-FFF2-40B4-BE49-F238E27FC236}">
                  <a16:creationId xmlns:a16="http://schemas.microsoft.com/office/drawing/2014/main" id="{3E0EA6ED-54BE-4CBD-A7C2-5B5B262273B8}"/>
                </a:ext>
              </a:extLst>
            </p:cNvPr>
            <p:cNvSpPr txBox="1"/>
            <p:nvPr/>
          </p:nvSpPr>
          <p:spPr>
            <a:xfrm>
              <a:off x="4574205" y="3103400"/>
              <a:ext cx="40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66"/>
                  </a:solidFill>
                  <a:effectLst/>
                  <a:uLnTx/>
                  <a:uFillTx/>
                  <a:latin typeface="Gill Sans MT"/>
                  <a:ea typeface="ＭＳ Ｐゴシック"/>
                  <a:cs typeface="Gill Sans MT"/>
                </a:rPr>
                <a:t>$</a:t>
              </a:r>
            </a:p>
          </p:txBody>
        </p:sp>
        <p:sp>
          <p:nvSpPr>
            <p:cNvPr id="36" name="TextBox 42">
              <a:extLst>
                <a:ext uri="{FF2B5EF4-FFF2-40B4-BE49-F238E27FC236}">
                  <a16:creationId xmlns:a16="http://schemas.microsoft.com/office/drawing/2014/main" id="{A9045277-9A44-42E7-886C-8E0054F1E239}"/>
                </a:ext>
              </a:extLst>
            </p:cNvPr>
            <p:cNvSpPr txBox="1"/>
            <p:nvPr/>
          </p:nvSpPr>
          <p:spPr>
            <a:xfrm>
              <a:off x="5031405" y="2189000"/>
              <a:ext cx="40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66"/>
                  </a:solidFill>
                  <a:effectLst/>
                  <a:uLnTx/>
                  <a:uFillTx/>
                  <a:latin typeface="Gill Sans MT"/>
                  <a:ea typeface="ＭＳ Ｐゴシック"/>
                  <a:cs typeface="Gill Sans MT"/>
                </a:rPr>
                <a:t>$</a:t>
              </a:r>
            </a:p>
          </p:txBody>
        </p:sp>
        <p:sp>
          <p:nvSpPr>
            <p:cNvPr id="37" name="TextBox 45">
              <a:extLst>
                <a:ext uri="{FF2B5EF4-FFF2-40B4-BE49-F238E27FC236}">
                  <a16:creationId xmlns:a16="http://schemas.microsoft.com/office/drawing/2014/main" id="{47F929F6-7297-412D-8266-35F887CFE110}"/>
                </a:ext>
              </a:extLst>
            </p:cNvPr>
            <p:cNvSpPr txBox="1"/>
            <p:nvPr/>
          </p:nvSpPr>
          <p:spPr>
            <a:xfrm>
              <a:off x="7603155" y="3217700"/>
              <a:ext cx="40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66"/>
                  </a:solidFill>
                  <a:effectLst/>
                  <a:uLnTx/>
                  <a:uFillTx/>
                  <a:latin typeface="Gill Sans MT"/>
                  <a:ea typeface="ＭＳ Ｐゴシック"/>
                  <a:cs typeface="Gill Sans MT"/>
                </a:rPr>
                <a:t>$</a:t>
              </a:r>
            </a:p>
          </p:txBody>
        </p: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5E50D034-35CA-4970-9020-7B8FC82999C0}"/>
                </a:ext>
              </a:extLst>
            </p:cNvPr>
            <p:cNvSpPr txBox="1"/>
            <p:nvPr/>
          </p:nvSpPr>
          <p:spPr>
            <a:xfrm>
              <a:off x="7260255" y="2303300"/>
              <a:ext cx="4000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66"/>
                  </a:solidFill>
                  <a:effectLst/>
                  <a:uLnTx/>
                  <a:uFillTx/>
                  <a:latin typeface="Gill Sans MT"/>
                  <a:ea typeface="ＭＳ Ｐゴシック"/>
                  <a:cs typeface="Gill Sans MT"/>
                </a:rPr>
                <a:t>$</a:t>
              </a:r>
            </a:p>
          </p:txBody>
        </p:sp>
        <p:pic>
          <p:nvPicPr>
            <p:cNvPr id="39" name="Picture 47">
              <a:extLst>
                <a:ext uri="{FF2B5EF4-FFF2-40B4-BE49-F238E27FC236}">
                  <a16:creationId xmlns:a16="http://schemas.microsoft.com/office/drawing/2014/main" id="{44208EC0-84E5-4758-AE15-9C9AF3999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3860" y="1429381"/>
              <a:ext cx="1215390" cy="1519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70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0EC5A1-660D-458E-A7C7-1F5E2EAD0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322527"/>
            <a:ext cx="7391400" cy="53848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BF4DA58-BA95-4B78-B482-BAEEB8570530}"/>
              </a:ext>
            </a:extLst>
          </p:cNvPr>
          <p:cNvSpPr txBox="1"/>
          <p:nvPr/>
        </p:nvSpPr>
        <p:spPr>
          <a:xfrm>
            <a:off x="2400300" y="266329"/>
            <a:ext cx="6241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WORKING</a:t>
            </a:r>
            <a:r>
              <a:rPr kumimoji="0" lang="zh-TW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TOGETHER</a:t>
            </a:r>
            <a:endParaRPr kumimoji="0" lang="zh-HK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58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1F5569D-F5A9-4CDE-8C5F-884D329A1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72" y="1881318"/>
            <a:ext cx="9139700" cy="482707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4E39A53-5E32-482F-8E9D-688DCFDB2F96}"/>
              </a:ext>
            </a:extLst>
          </p:cNvPr>
          <p:cNvSpPr txBox="1"/>
          <p:nvPr/>
        </p:nvSpPr>
        <p:spPr>
          <a:xfrm>
            <a:off x="1344828" y="754602"/>
            <a:ext cx="2778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Profit</a:t>
            </a:r>
            <a:endParaRPr kumimoji="0" lang="zh-HK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146F592-5451-434C-BB01-E2BDEBB85066}"/>
              </a:ext>
            </a:extLst>
          </p:cNvPr>
          <p:cNvSpPr txBox="1"/>
          <p:nvPr/>
        </p:nvSpPr>
        <p:spPr>
          <a:xfrm>
            <a:off x="7981950" y="693046"/>
            <a:ext cx="3284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Stability</a:t>
            </a:r>
            <a:endParaRPr kumimoji="0" lang="zh-HK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8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4BF1A3B-532B-45CE-8614-DE798B9A1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09" y="2795088"/>
            <a:ext cx="2260107" cy="2260107"/>
          </a:xfrm>
          <a:prstGeom prst="rect">
            <a:avLst/>
          </a:prstGeom>
        </p:spPr>
      </p:pic>
      <p:pic>
        <p:nvPicPr>
          <p:cNvPr id="4" name="partner stores.jpeg" descr="partner stores.jpeg">
            <a:extLst>
              <a:ext uri="{FF2B5EF4-FFF2-40B4-BE49-F238E27FC236}">
                <a16:creationId xmlns:a16="http://schemas.microsoft.com/office/drawing/2014/main" id="{D0812D80-7300-4996-9824-59C166890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9616" y="4330685"/>
            <a:ext cx="5779742" cy="2410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A3F84EE-1B26-49AC-8BE5-E54B4D482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" y="1332486"/>
            <a:ext cx="5219818" cy="16929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95983B5-D55E-428B-AF41-65F8CC1D8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616" y="1288201"/>
            <a:ext cx="4414318" cy="262189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3B626BF-7C25-4625-8469-EA0DFD067FE7}"/>
              </a:ext>
            </a:extLst>
          </p:cNvPr>
          <p:cNvSpPr txBox="1"/>
          <p:nvPr/>
        </p:nvSpPr>
        <p:spPr>
          <a:xfrm>
            <a:off x="382737" y="86459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Preferred Customers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CFA765B-E7C6-44F8-8154-44933CBC8269}"/>
              </a:ext>
            </a:extLst>
          </p:cNvPr>
          <p:cNvSpPr txBox="1"/>
          <p:nvPr/>
        </p:nvSpPr>
        <p:spPr>
          <a:xfrm>
            <a:off x="7332955" y="864598"/>
            <a:ext cx="211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UnFranchise Owners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Picture 4" descr="Picture 4">
            <a:extLst>
              <a:ext uri="{FF2B5EF4-FFF2-40B4-BE49-F238E27FC236}">
                <a16:creationId xmlns:a16="http://schemas.microsoft.com/office/drawing/2014/main" id="{F6184FC1-DED5-4DE5-935F-E90DB8A5E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0592" y="2678750"/>
            <a:ext cx="1074198" cy="7449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C9895302-BB8D-4596-AC69-CAEB079E8AEA}"/>
              </a:ext>
            </a:extLst>
          </p:cNvPr>
          <p:cNvSpPr txBox="1"/>
          <p:nvPr/>
        </p:nvSpPr>
        <p:spPr>
          <a:xfrm>
            <a:off x="7423900" y="3940185"/>
            <a:ext cx="1544714" cy="38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Partner stores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E70AFE3-D736-4A12-96F2-6E88AC808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7" y="4146387"/>
            <a:ext cx="4000131" cy="271686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0CB3FD9-E086-48B9-83FD-41299A29B42C}"/>
              </a:ext>
            </a:extLst>
          </p:cNvPr>
          <p:cNvSpPr txBox="1"/>
          <p:nvPr/>
        </p:nvSpPr>
        <p:spPr>
          <a:xfrm>
            <a:off x="274201" y="3725432"/>
            <a:ext cx="250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hk.shop.com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34F9B23-4472-4681-9836-63CE17AFC360}"/>
              </a:ext>
            </a:extLst>
          </p:cNvPr>
          <p:cNvSpPr txBox="1"/>
          <p:nvPr/>
        </p:nvSpPr>
        <p:spPr>
          <a:xfrm>
            <a:off x="4330251" y="35187"/>
            <a:ext cx="391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Win-win situation</a:t>
            </a:r>
            <a:endParaRPr kumimoji="0" lang="zh-HK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216" y="1717278"/>
            <a:ext cx="3174267" cy="461665"/>
          </a:xfrm>
          <a:prstGeom prst="rect">
            <a:avLst/>
          </a:prstGeom>
          <a:solidFill>
            <a:srgbClr val="F08A1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MHK Cashback program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216" y="2158539"/>
            <a:ext cx="3032177" cy="369332"/>
          </a:xfrm>
          <a:prstGeom prst="rect">
            <a:avLst/>
          </a:prstGeom>
          <a:solidFill>
            <a:srgbClr val="F08A1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Buy more, you can earn more!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5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847" y="-202297"/>
            <a:ext cx="12810975" cy="70709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4641" y="777197"/>
            <a:ext cx="6096000" cy="2926702"/>
          </a:xfrm>
          <a:prstGeom prst="rect">
            <a:avLst/>
          </a:prstGeom>
          <a:solidFill>
            <a:srgbClr val="1691B0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456" y="742120"/>
            <a:ext cx="595636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Helvetica Regular" charset="0"/>
                <a:cs typeface="Helvetica Regular" charset="0"/>
              </a:rPr>
              <a:t>WE HAVE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Helvetica Regular" charset="0"/>
                <a:cs typeface="Helvetica Regular" charset="0"/>
              </a:rPr>
              <a:t>WHAT NO ONE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Helvetica Regular" charset="0"/>
                <a:cs typeface="Helvetica Regular" charset="0"/>
              </a:rPr>
              <a:t>ELSE HAS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3500" b="0" i="0" u="none" strike="noStrike" kern="1200" cap="none" spc="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Helvetica Regular" charset="0"/>
                <a:cs typeface="Helvetica Regular" charset="0"/>
              </a:rPr>
              <a:t>Market America’s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3500" b="0" i="0" u="none" strike="noStrike" kern="1200" cap="none" spc="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Helvetica Regular" charset="0"/>
                <a:cs typeface="Helvetica Regular" charset="0"/>
              </a:rPr>
              <a:t>keys to success</a:t>
            </a:r>
            <a:endParaRPr kumimoji="0" lang="en-US" sz="35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Helvetica Regular" charset="0"/>
              <a:cs typeface="Helvetica Regular" charset="0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44847" y="6487695"/>
            <a:ext cx="12810975" cy="381000"/>
            <a:chOff x="0" y="4865771"/>
            <a:chExt cx="9144000" cy="2857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9192" y="4963115"/>
              <a:ext cx="830177" cy="899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1314" y="4957072"/>
              <a:ext cx="643388" cy="11255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 userDrawn="1"/>
          </p:nvCxnSpPr>
          <p:spPr>
            <a:xfrm>
              <a:off x="8326050" y="4930160"/>
              <a:ext cx="0" cy="16459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21693" y="4026844"/>
            <a:ext cx="5049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6 THINGS REQUIRED &amp; WHY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DO THE SHOPPING ANNUITY!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ARE THE DISRUPTER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21693" y="2634945"/>
            <a:ext cx="4877002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17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2F250-0C0C-2446-AA82-6C32DCA0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1"/>
            <a:ext cx="8505371" cy="68931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8275899" y="0"/>
            <a:ext cx="3916101" cy="6858000"/>
          </a:xfrm>
          <a:prstGeom prst="rect">
            <a:avLst/>
          </a:prstGeom>
          <a:solidFill>
            <a:srgbClr val="16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8598-00A9-BC49-89DA-9BF627BD147E}"/>
              </a:ext>
            </a:extLst>
          </p:cNvPr>
          <p:cNvSpPr/>
          <p:nvPr/>
        </p:nvSpPr>
        <p:spPr>
          <a:xfrm>
            <a:off x="8505370" y="906645"/>
            <a:ext cx="368662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MONITIZED NETWORK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160,000 entrepreneurs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million connected customers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DC0721F-C38D-4A25-91DB-50BF4878B3B6}"/>
              </a:ext>
            </a:extLst>
          </p:cNvPr>
          <p:cNvSpPr txBox="1"/>
          <p:nvPr/>
        </p:nvSpPr>
        <p:spPr>
          <a:xfrm>
            <a:off x="8505370" y="5208405"/>
            <a:ext cx="3916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Changes your social network into your financial network</a:t>
            </a:r>
            <a:endParaRPr kumimoji="0" lang="zh-HK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8275898" y="0"/>
            <a:ext cx="3916101" cy="6858000"/>
          </a:xfrm>
          <a:prstGeom prst="rect">
            <a:avLst/>
          </a:prstGeom>
          <a:solidFill>
            <a:srgbClr val="16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8598-00A9-BC49-89DA-9BF627BD147E}"/>
              </a:ext>
            </a:extLst>
          </p:cNvPr>
          <p:cNvSpPr/>
          <p:nvPr/>
        </p:nvSpPr>
        <p:spPr>
          <a:xfrm>
            <a:off x="8505371" y="906645"/>
            <a:ext cx="352072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Everything that one needs to buy to live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 America  Brands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Shopping Annuity Brands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SHOP.COM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(All other top Brands)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Having all kinds of daily products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5E6DF-1414-7741-B246-229EA12FB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00" r="47077" b="27315"/>
          <a:stretch/>
        </p:blipFill>
        <p:spPr>
          <a:xfrm>
            <a:off x="0" y="0"/>
            <a:ext cx="4041607" cy="5114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BD467-68A8-9C47-9EC7-BAEFE2CC3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68" t="16600" b="27315"/>
          <a:stretch/>
        </p:blipFill>
        <p:spPr>
          <a:xfrm>
            <a:off x="4062286" y="0"/>
            <a:ext cx="4047709" cy="5386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67B3C1-94E7-E445-B278-36C1ABFA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4986011"/>
            <a:ext cx="4180690" cy="1818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B3B188-4D60-264F-996C-EE57AAEAD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97"/>
          <a:stretch/>
        </p:blipFill>
        <p:spPr>
          <a:xfrm>
            <a:off x="3992151" y="4881627"/>
            <a:ext cx="4283747" cy="19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02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1189F7-4432-CF40-BBB4-173B7BEC7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57279"/>
            <a:ext cx="8275897" cy="4400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8275898" y="0"/>
            <a:ext cx="3916101" cy="6858000"/>
          </a:xfrm>
          <a:prstGeom prst="rect">
            <a:avLst/>
          </a:prstGeom>
          <a:solidFill>
            <a:srgbClr val="16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8598-00A9-BC49-89DA-9BF627BD147E}"/>
              </a:ext>
            </a:extLst>
          </p:cNvPr>
          <p:cNvSpPr/>
          <p:nvPr/>
        </p:nvSpPr>
        <p:spPr>
          <a:xfrm>
            <a:off x="8505371" y="906645"/>
            <a:ext cx="35207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UNIVERSAL SHOPPING CART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A COUPLE OUT THERE LIKE AMAZON AND SHOP.COM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0D738-245E-7440-910F-A937C20E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0" y="0"/>
            <a:ext cx="8256518" cy="43979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8039C51-2716-4B62-9AD7-1F39D47D869C}"/>
              </a:ext>
            </a:extLst>
          </p:cNvPr>
          <p:cNvSpPr/>
          <p:nvPr/>
        </p:nvSpPr>
        <p:spPr>
          <a:xfrm>
            <a:off x="8324024" y="5475709"/>
            <a:ext cx="389561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新細明體" panose="02020500000000000000" pitchFamily="18" charset="-120"/>
                <a:cs typeface="+mn-cs"/>
              </a:rPr>
              <a:t>One-stop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新細明體" panose="02020500000000000000" pitchFamily="18" charset="-120"/>
                <a:cs typeface="+mn-cs"/>
              </a:rPr>
              <a:t>    shopping experience</a:t>
            </a:r>
            <a:endParaRPr kumimoji="0" lang="zh-HK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8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8275898" y="0"/>
            <a:ext cx="3916101" cy="6858000"/>
          </a:xfrm>
          <a:prstGeom prst="rect">
            <a:avLst/>
          </a:prstGeom>
          <a:solidFill>
            <a:srgbClr val="16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8598-00A9-BC49-89DA-9BF627BD147E}"/>
              </a:ext>
            </a:extLst>
          </p:cNvPr>
          <p:cNvSpPr/>
          <p:nvPr/>
        </p:nvSpPr>
        <p:spPr>
          <a:xfrm>
            <a:off x="8505371" y="274290"/>
            <a:ext cx="352072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(UFO’s) FOOTPRINT – MOVIE EXAMPLE - ORGANIC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VENDORS, PARTNERS, BRANDS, MERCHANTS, EXCLUSIVE BRANDS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YOU COMBINE THEM THE 2 OF THEM? 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FA1AD-FB47-6D4C-8A4E-1BAA2631AF36}"/>
              </a:ext>
            </a:extLst>
          </p:cNvPr>
          <p:cNvSpPr/>
          <p:nvPr/>
        </p:nvSpPr>
        <p:spPr>
          <a:xfrm>
            <a:off x="25808" y="409855"/>
            <a:ext cx="8250090" cy="6448145"/>
          </a:xfrm>
          <a:prstGeom prst="rect">
            <a:avLst/>
          </a:prstGeom>
          <a:gradFill>
            <a:gsLst>
              <a:gs pos="0">
                <a:schemeClr val="accent1">
                  <a:alpha val="35000"/>
                  <a:lumMod val="0"/>
                  <a:lumOff val="100000"/>
                </a:schemeClr>
              </a:gs>
              <a:gs pos="74000">
                <a:schemeClr val="bg1">
                  <a:alpha val="79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77"/>
              <a:ea typeface="Helvetica Regular" charset="0"/>
              <a:cs typeface="Helvetica Regular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D43655-7257-454B-9E7C-AA0BCA154843}"/>
              </a:ext>
            </a:extLst>
          </p:cNvPr>
          <p:cNvSpPr/>
          <p:nvPr/>
        </p:nvSpPr>
        <p:spPr>
          <a:xfrm>
            <a:off x="0" y="0"/>
            <a:ext cx="8298537" cy="6858000"/>
          </a:xfrm>
          <a:prstGeom prst="rect">
            <a:avLst/>
          </a:prstGeom>
          <a:blipFill dpi="0" rotWithShape="1">
            <a:blip r:embed="rId2" cstate="screen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77"/>
              <a:ea typeface="Helvetica Regular" charset="0"/>
              <a:cs typeface="Helvetica Regular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C50B38C-9FDC-43D8-8E39-53A050386C27}"/>
              </a:ext>
            </a:extLst>
          </p:cNvPr>
          <p:cNvSpPr txBox="1"/>
          <p:nvPr/>
        </p:nvSpPr>
        <p:spPr>
          <a:xfrm>
            <a:off x="1345622" y="5678704"/>
            <a:ext cx="393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HK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Tracking System</a:t>
            </a:r>
            <a:endParaRPr kumimoji="0" lang="zh-HK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7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669D5B9-818D-4E4F-AB59-40F4A5F1C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210" y="2849732"/>
            <a:ext cx="6699682" cy="376857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AD28025-42C0-428D-B0EC-CF4469CF4F31}"/>
              </a:ext>
            </a:extLst>
          </p:cNvPr>
          <p:cNvSpPr txBox="1"/>
          <p:nvPr/>
        </p:nvSpPr>
        <p:spPr>
          <a:xfrm>
            <a:off x="304800" y="413182"/>
            <a:ext cx="9029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Keys to Success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Around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94% of the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possible improvements belong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to the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system</a:t>
            </a:r>
            <a:endParaRPr kumimoji="0" lang="zh-HK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3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8275899" y="0"/>
            <a:ext cx="3916101" cy="6858000"/>
          </a:xfrm>
          <a:prstGeom prst="rect">
            <a:avLst/>
          </a:prstGeom>
          <a:solidFill>
            <a:srgbClr val="16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8598-00A9-BC49-89DA-9BF627BD147E}"/>
              </a:ext>
            </a:extLst>
          </p:cNvPr>
          <p:cNvSpPr/>
          <p:nvPr/>
        </p:nvSpPr>
        <p:spPr>
          <a:xfrm>
            <a:off x="8505371" y="906645"/>
            <a:ext cx="352072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TOOL TECHNOLOGY TO IDENTIFY SPENDING AND MATCH PRODUCT TO PEOPLE AND PEOPLE TO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3EF2A-C7B7-AF48-A6B9-5C320D7FF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0"/>
          <a:stretch/>
        </p:blipFill>
        <p:spPr>
          <a:xfrm>
            <a:off x="491915" y="757238"/>
            <a:ext cx="6950624" cy="610076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BB59714-9DAB-4420-8DA6-457B7C8FCE25}"/>
              </a:ext>
            </a:extLst>
          </p:cNvPr>
          <p:cNvSpPr txBox="1"/>
          <p:nvPr/>
        </p:nvSpPr>
        <p:spPr>
          <a:xfrm flipH="1">
            <a:off x="8505371" y="5029555"/>
            <a:ext cx="3520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H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Evaluate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HK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    analyse</a:t>
            </a:r>
            <a:endParaRPr kumimoji="0" lang="zh-HK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F78CE2-3124-3540-8D49-FFD3E70C33C8}"/>
              </a:ext>
            </a:extLst>
          </p:cNvPr>
          <p:cNvSpPr/>
          <p:nvPr/>
        </p:nvSpPr>
        <p:spPr>
          <a:xfrm>
            <a:off x="8275898" y="0"/>
            <a:ext cx="3916101" cy="6858000"/>
          </a:xfrm>
          <a:prstGeom prst="rect">
            <a:avLst/>
          </a:prstGeom>
          <a:solidFill>
            <a:srgbClr val="1691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8598-00A9-BC49-89DA-9BF627BD147E}"/>
              </a:ext>
            </a:extLst>
          </p:cNvPr>
          <p:cNvSpPr/>
          <p:nvPr/>
        </p:nvSpPr>
        <p:spPr>
          <a:xfrm>
            <a:off x="8505371" y="906645"/>
            <a:ext cx="35207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MPCP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VEHICLE OR TECHNOLGY TO CONVERT INTO RESIDUAL INCOME = MPCP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B901C-46E0-1745-BA08-5D4F4C09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4" y="2153140"/>
            <a:ext cx="7857060" cy="38897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3CC4FB-CA31-B246-B2E2-CBEF3FB3C5B6}"/>
              </a:ext>
            </a:extLst>
          </p:cNvPr>
          <p:cNvSpPr/>
          <p:nvPr/>
        </p:nvSpPr>
        <p:spPr>
          <a:xfrm>
            <a:off x="-471720" y="906645"/>
            <a:ext cx="8732556" cy="886968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7C419-4261-614A-8274-A68471296620}"/>
              </a:ext>
            </a:extLst>
          </p:cNvPr>
          <p:cNvSpPr txBox="1"/>
          <p:nvPr/>
        </p:nvSpPr>
        <p:spPr>
          <a:xfrm>
            <a:off x="10761" y="1081145"/>
            <a:ext cx="8176126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THE UNFRANCHISE</a:t>
            </a:r>
            <a:r>
              <a:rPr kumimoji="0" lang="en-US" sz="3200" b="0" i="0" u="none" strike="noStrike" kern="1200" cap="none" spc="20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® </a:t>
            </a:r>
            <a:r>
              <a:rPr kumimoji="0" lang="en-US" sz="3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BUSINESS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8835E1A-54EC-4565-AA82-ED525BE7A560}"/>
              </a:ext>
            </a:extLst>
          </p:cNvPr>
          <p:cNvSpPr txBox="1"/>
          <p:nvPr/>
        </p:nvSpPr>
        <p:spPr>
          <a:xfrm>
            <a:off x="8422420" y="4473242"/>
            <a:ext cx="3686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Management Performance Compensation Plan </a:t>
            </a:r>
            <a:endParaRPr kumimoji="0" lang="zh-HK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872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0CB28B-F28D-433E-A5DD-CB5F36192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36C3E97-275E-4E47-9CCA-3F38A9A44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6B62B76-D870-4D7D-8971-C2D15300C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698" y="5634798"/>
            <a:ext cx="2850451" cy="707882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JR </a:t>
            </a:r>
            <a:r>
              <a:rPr kumimoji="0" lang="en-US" sz="4000" b="0" i="0" u="none" strike="noStrike" kern="1200" cap="all" spc="0" normalizeH="0" baseline="0" noProof="0" dirty="0" err="1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Ridinger</a:t>
            </a:r>
            <a:endParaRPr kumimoji="0" lang="en-US" sz="4000" b="0" i="0" u="none" strike="noStrike" kern="1200" cap="all" spc="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C08FA5A-9E8D-4935-9752-D0831A01ED2D}"/>
              </a:ext>
            </a:extLst>
          </p:cNvPr>
          <p:cNvSpPr txBox="1"/>
          <p:nvPr/>
        </p:nvSpPr>
        <p:spPr>
          <a:xfrm>
            <a:off x="346010" y="565171"/>
            <a:ext cx="737937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Founded Market America in 1992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Created the </a:t>
            </a:r>
            <a:r>
              <a:rPr kumimoji="0" lang="en-US" altLang="zh-TW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UnFranchise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Business System and MPCP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Bring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a 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significant change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to </a:t>
            </a:r>
            <a:r>
              <a:rPr kumimoji="0" lang="en-US" altLang="zh-TW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entrepreneurs</a:t>
            </a:r>
            <a:endParaRPr kumimoji="0" lang="en-US" altLang="zh-HK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0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57636637.png">
            <a:extLst>
              <a:ext uri="{FF2B5EF4-FFF2-40B4-BE49-F238E27FC236}">
                <a16:creationId xmlns:a16="http://schemas.microsoft.com/office/drawing/2014/main" id="{D4FAA3A2-15BC-7048-9B98-C43EC1CA1E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280728" cy="685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ttl.maeagle\Desktop\JR 2008 Convention\RedPump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36102">
            <a:off x="3813802" y="558361"/>
            <a:ext cx="4764315" cy="450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5657543"/>
            <a:ext cx="12191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BINOMIAL PUMP WORKS PERFECTLY + SYNERGISTICALLY WITH THE ABC PATTERN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0304" y="2188617"/>
            <a:ext cx="1932164" cy="9456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mattl.maeagle\Desktop\JR 2008 Convention\RedPump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50288">
            <a:off x="1445496" y="257526"/>
            <a:ext cx="4764315" cy="459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31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>
            <a:off x="585594" y="706429"/>
            <a:ext cx="4417789" cy="2136719"/>
          </a:xfrm>
          <a:prstGeom prst="rect">
            <a:avLst/>
          </a:prstGeom>
          <a:solidFill>
            <a:srgbClr val="93BF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>
            <a:off x="587779" y="706429"/>
            <a:ext cx="4417789" cy="1694545"/>
          </a:xfrm>
          <a:prstGeom prst="rect">
            <a:avLst/>
          </a:prstGeom>
          <a:solidFill>
            <a:srgbClr val="93BF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Helvetica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48243" y="1120628"/>
            <a:ext cx="42571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all" spc="10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HORIZONTAL</a:t>
            </a:r>
            <a:r>
              <a:rPr kumimoji="0" lang="zh-TW" altLang="en-US" sz="3000" b="1" i="0" u="none" strike="noStrike" kern="1200" cap="all" spc="10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 </a:t>
            </a:r>
            <a:r>
              <a:rPr kumimoji="0" lang="en-US" altLang="zh-TW" sz="3000" b="1" i="0" u="none" strike="noStrike" kern="1200" cap="all" spc="10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MARKETING</a:t>
            </a:r>
            <a:r>
              <a:rPr kumimoji="0" lang="zh-TW" altLang="en-US" sz="3000" b="1" i="0" u="none" strike="noStrike" kern="1200" cap="all" spc="10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 </a:t>
            </a:r>
            <a:r>
              <a:rPr kumimoji="0" lang="en-US" altLang="zh-TW" sz="3000" b="1" i="0" u="none" strike="noStrike" kern="1200" cap="all" spc="10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rPr>
              <a:t>STRUCTURE</a:t>
            </a:r>
            <a:endParaRPr kumimoji="0" lang="zh-TW" altLang="en-US" sz="3000" b="1" i="0" u="none" strike="noStrike" kern="1200" cap="all" spc="10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</a:endParaRPr>
          </a:p>
        </p:txBody>
      </p:sp>
      <p:pic>
        <p:nvPicPr>
          <p:cNvPr id="363" name="Picture 3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33" y="3538074"/>
            <a:ext cx="857995" cy="732518"/>
          </a:xfrm>
          <a:prstGeom prst="rect">
            <a:avLst/>
          </a:prstGeom>
        </p:spPr>
      </p:pic>
      <p:sp>
        <p:nvSpPr>
          <p:cNvPr id="302" name="Left-Right Arrow 301"/>
          <p:cNvSpPr>
            <a:spLocks noChangeArrowheads="1"/>
          </p:cNvSpPr>
          <p:nvPr/>
        </p:nvSpPr>
        <p:spPr bwMode="auto">
          <a:xfrm>
            <a:off x="5944121" y="5566812"/>
            <a:ext cx="5615355" cy="800100"/>
          </a:xfrm>
          <a:prstGeom prst="leftRightArrow">
            <a:avLst>
              <a:gd name="adj1" fmla="val 58791"/>
              <a:gd name="adj2" fmla="val 68571"/>
            </a:avLst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MingLiU" panose="02020500000000000000" pitchFamily="18" charset="-120"/>
              <a:ea typeface="PMingLiU" panose="02020500000000000000" pitchFamily="18" charset="-120"/>
              <a:cs typeface="Helvetica" charset="0"/>
            </a:endParaRPr>
          </a:p>
        </p:txBody>
      </p:sp>
      <p:pic>
        <p:nvPicPr>
          <p:cNvPr id="362" name="Picture 3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69" y="2404878"/>
            <a:ext cx="857523" cy="745229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28" y="2401440"/>
            <a:ext cx="861005" cy="752104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20" y="3535620"/>
            <a:ext cx="855820" cy="737426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43" y="289973"/>
            <a:ext cx="1581370" cy="1581370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28" y="3539522"/>
            <a:ext cx="854604" cy="729623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61" y="2400976"/>
            <a:ext cx="854337" cy="753033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43" y="3540033"/>
            <a:ext cx="857376" cy="728601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29" y="3529768"/>
            <a:ext cx="857602" cy="749131"/>
          </a:xfrm>
          <a:prstGeom prst="rect">
            <a:avLst/>
          </a:prstGeom>
        </p:spPr>
      </p:pic>
      <p:sp>
        <p:nvSpPr>
          <p:cNvPr id="303" name="Rectangle 302"/>
          <p:cNvSpPr/>
          <p:nvPr/>
        </p:nvSpPr>
        <p:spPr>
          <a:xfrm>
            <a:off x="6613900" y="4898969"/>
            <a:ext cx="4343002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REAL</a:t>
            </a:r>
            <a:r>
              <a:rPr kumimoji="0" lang="zh-TW" alt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ESTATE,</a:t>
            </a:r>
            <a:r>
              <a:rPr kumimoji="0" lang="zh-TW" alt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INSURANCE,</a:t>
            </a:r>
            <a:r>
              <a:rPr kumimoji="0" lang="zh-TW" alt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SALES,</a:t>
            </a:r>
            <a:r>
              <a:rPr kumimoji="0" lang="zh-TW" alt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TRADITIONAL</a:t>
            </a:r>
            <a:r>
              <a:rPr kumimoji="0" lang="zh-TW" altLang="en-US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BUSINESS</a:t>
            </a:r>
            <a:endParaRPr kumimoji="0" lang="en-US" sz="20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</p:txBody>
      </p:sp>
      <p:pic>
        <p:nvPicPr>
          <p:cNvPr id="394" name="Picture 39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23" y="3530240"/>
            <a:ext cx="860415" cy="748187"/>
          </a:xfrm>
          <a:prstGeom prst="rect">
            <a:avLst/>
          </a:prstGeom>
        </p:spPr>
      </p:pic>
      <p:sp>
        <p:nvSpPr>
          <p:cNvPr id="304" name="Rectangle 9"/>
          <p:cNvSpPr>
            <a:spLocks noChangeArrowheads="1"/>
          </p:cNvSpPr>
          <p:nvPr/>
        </p:nvSpPr>
        <p:spPr bwMode="auto">
          <a:xfrm>
            <a:off x="6481222" y="5762652"/>
            <a:ext cx="44756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ALL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IN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COMPETITION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</p:txBody>
      </p:sp>
      <p:grpSp>
        <p:nvGrpSpPr>
          <p:cNvPr id="305" name="Group 304"/>
          <p:cNvGrpSpPr/>
          <p:nvPr/>
        </p:nvGrpSpPr>
        <p:grpSpPr>
          <a:xfrm flipH="1">
            <a:off x="10865019" y="3079750"/>
            <a:ext cx="694457" cy="427040"/>
            <a:chOff x="928039" y="3567540"/>
            <a:chExt cx="694457" cy="427040"/>
          </a:xfrm>
        </p:grpSpPr>
        <p:cxnSp>
          <p:nvCxnSpPr>
            <p:cNvPr id="306" name="Straight Connector 305"/>
            <p:cNvCxnSpPr/>
            <p:nvPr/>
          </p:nvCxnSpPr>
          <p:spPr bwMode="auto">
            <a:xfrm flipH="1">
              <a:off x="936488" y="3567540"/>
              <a:ext cx="686008" cy="90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/>
            <p:cNvCxnSpPr/>
            <p:nvPr/>
          </p:nvCxnSpPr>
          <p:spPr bwMode="auto">
            <a:xfrm flipV="1">
              <a:off x="928039" y="3567541"/>
              <a:ext cx="8449" cy="42703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8" name="Group 307"/>
          <p:cNvGrpSpPr/>
          <p:nvPr/>
        </p:nvGrpSpPr>
        <p:grpSpPr>
          <a:xfrm>
            <a:off x="6167265" y="3079752"/>
            <a:ext cx="554467" cy="427039"/>
            <a:chOff x="1343916" y="3567542"/>
            <a:chExt cx="554467" cy="427039"/>
          </a:xfrm>
        </p:grpSpPr>
        <p:cxnSp>
          <p:nvCxnSpPr>
            <p:cNvPr id="309" name="Straight Connector 308"/>
            <p:cNvCxnSpPr/>
            <p:nvPr/>
          </p:nvCxnSpPr>
          <p:spPr bwMode="auto">
            <a:xfrm flipH="1">
              <a:off x="1343916" y="3567542"/>
              <a:ext cx="554467" cy="90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0" name="Straight Connector 309"/>
            <p:cNvCxnSpPr/>
            <p:nvPr/>
          </p:nvCxnSpPr>
          <p:spPr bwMode="auto">
            <a:xfrm flipV="1">
              <a:off x="1343916" y="3576595"/>
              <a:ext cx="0" cy="4179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9" name="Group 368"/>
          <p:cNvGrpSpPr/>
          <p:nvPr/>
        </p:nvGrpSpPr>
        <p:grpSpPr>
          <a:xfrm>
            <a:off x="7206343" y="1601043"/>
            <a:ext cx="3205217" cy="1926772"/>
            <a:chOff x="3169822" y="2088835"/>
            <a:chExt cx="3205217" cy="1926772"/>
          </a:xfrm>
        </p:grpSpPr>
        <p:grpSp>
          <p:nvGrpSpPr>
            <p:cNvPr id="370" name="Group 369"/>
            <p:cNvGrpSpPr/>
            <p:nvPr/>
          </p:nvGrpSpPr>
          <p:grpSpPr>
            <a:xfrm>
              <a:off x="3169822" y="2514600"/>
              <a:ext cx="3200400" cy="374166"/>
              <a:chOff x="2914583" y="2352675"/>
              <a:chExt cx="3750378" cy="438465"/>
            </a:xfrm>
          </p:grpSpPr>
          <p:cxnSp>
            <p:nvCxnSpPr>
              <p:cNvPr id="376" name="Straight Connector 375"/>
              <p:cNvCxnSpPr/>
              <p:nvPr/>
            </p:nvCxnSpPr>
            <p:spPr bwMode="auto">
              <a:xfrm>
                <a:off x="2914583" y="2362200"/>
                <a:ext cx="375037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7" name="Straight Connector 376"/>
              <p:cNvCxnSpPr/>
              <p:nvPr/>
            </p:nvCxnSpPr>
            <p:spPr bwMode="auto">
              <a:xfrm>
                <a:off x="2914583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8" name="Straight Connector 377"/>
              <p:cNvCxnSpPr/>
              <p:nvPr/>
            </p:nvCxnSpPr>
            <p:spPr bwMode="auto">
              <a:xfrm>
                <a:off x="4166728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9" name="Straight Connector 378"/>
              <p:cNvCxnSpPr/>
              <p:nvPr/>
            </p:nvCxnSpPr>
            <p:spPr bwMode="auto">
              <a:xfrm>
                <a:off x="5414835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0" name="Straight Connector 379"/>
              <p:cNvCxnSpPr/>
              <p:nvPr/>
            </p:nvCxnSpPr>
            <p:spPr bwMode="auto">
              <a:xfrm>
                <a:off x="6664961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71" name="Straight Connector 370"/>
            <p:cNvCxnSpPr/>
            <p:nvPr/>
          </p:nvCxnSpPr>
          <p:spPr bwMode="auto">
            <a:xfrm>
              <a:off x="3169822" y="3641441"/>
              <a:ext cx="0" cy="3531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4229291" y="3641441"/>
              <a:ext cx="0" cy="3531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3" name="Straight Connector 372"/>
            <p:cNvCxnSpPr/>
            <p:nvPr/>
          </p:nvCxnSpPr>
          <p:spPr bwMode="auto">
            <a:xfrm>
              <a:off x="5303422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" name="Straight Connector 373"/>
            <p:cNvCxnSpPr/>
            <p:nvPr/>
          </p:nvCxnSpPr>
          <p:spPr bwMode="auto">
            <a:xfrm>
              <a:off x="6375039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" name="Straight Connector 374"/>
            <p:cNvCxnSpPr/>
            <p:nvPr/>
          </p:nvCxnSpPr>
          <p:spPr bwMode="auto">
            <a:xfrm>
              <a:off x="4765344" y="2088835"/>
              <a:ext cx="0" cy="4384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67" name="Picture 3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99" y="2400976"/>
            <a:ext cx="858662" cy="75303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48243" y="6314820"/>
            <a:ext cx="2549677" cy="426216"/>
            <a:chOff x="648243" y="6314820"/>
            <a:chExt cx="2549677" cy="42621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75"/>
            <a:stretch/>
          </p:blipFill>
          <p:spPr>
            <a:xfrm>
              <a:off x="648243" y="6314820"/>
              <a:ext cx="578577" cy="42621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86312" y="6444295"/>
              <a:ext cx="1911608" cy="16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9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7779" y="706429"/>
            <a:ext cx="4424339" cy="1923677"/>
            <a:chOff x="587779" y="706429"/>
            <a:chExt cx="4424339" cy="1923677"/>
          </a:xfrm>
        </p:grpSpPr>
        <p:sp>
          <p:nvSpPr>
            <p:cNvPr id="140" name="Rectangle 139"/>
            <p:cNvSpPr/>
            <p:nvPr/>
          </p:nvSpPr>
          <p:spPr>
            <a:xfrm>
              <a:off x="587779" y="706429"/>
              <a:ext cx="4417789" cy="1694545"/>
            </a:xfrm>
            <a:prstGeom prst="rect">
              <a:avLst/>
            </a:prstGeom>
            <a:solidFill>
              <a:srgbClr val="93BF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599616" y="875780"/>
              <a:ext cx="44125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000" b="1" i="0" u="none" strike="noStrike" kern="1200" cap="all" spc="10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elvetica"/>
                </a:rPr>
                <a:t>VERTICAL</a:t>
              </a:r>
              <a:r>
                <a:rPr kumimoji="0" lang="zh-TW" altLang="en-US" sz="3000" b="1" i="0" u="none" strike="noStrike" kern="1200" cap="all" spc="10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elvetica"/>
                </a:rPr>
                <a:t> </a:t>
              </a:r>
              <a:r>
                <a:rPr kumimoji="0" lang="en-US" altLang="zh-TW" sz="3000" b="1" i="0" u="none" strike="noStrike" kern="1200" cap="all" spc="10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elvetica"/>
                </a:rPr>
                <a:t>MARKETING</a:t>
              </a:r>
              <a:r>
                <a:rPr kumimoji="0" lang="zh-TW" altLang="en-US" sz="3000" b="1" i="0" u="none" strike="noStrike" kern="1200" cap="all" spc="10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elvetica"/>
                </a:rPr>
                <a:t> </a:t>
              </a:r>
              <a:r>
                <a:rPr kumimoji="0" lang="en-US" altLang="zh-TW" sz="3000" b="1" i="0" u="none" strike="noStrike" kern="1200" cap="all" spc="10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elvetica"/>
                </a:rPr>
                <a:t>STRUCTURE</a:t>
              </a:r>
              <a:endParaRPr kumimoji="0" lang="zh-TW" altLang="en-US" sz="3000" b="1" i="0" u="none" strike="noStrike" kern="1200" cap="all" spc="100" normalizeH="0" baseline="0" noProof="0" dirty="0" smtClean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3000" b="1" i="0" u="none" strike="noStrike" kern="1200" cap="all" spc="1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</a:endParaRPr>
            </a:p>
          </p:txBody>
        </p:sp>
      </p:grpSp>
      <p:pic>
        <p:nvPicPr>
          <p:cNvPr id="363" name="Picture 3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5" y="5611133"/>
            <a:ext cx="857995" cy="732518"/>
          </a:xfrm>
          <a:prstGeom prst="rect">
            <a:avLst/>
          </a:prstGeom>
        </p:spPr>
      </p:pic>
      <p:pic>
        <p:nvPicPr>
          <p:cNvPr id="362" name="Picture 3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74" y="3748231"/>
            <a:ext cx="857523" cy="745229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27" y="3751522"/>
            <a:ext cx="861005" cy="752104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24" y="4721459"/>
            <a:ext cx="855820" cy="737426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30" y="285531"/>
            <a:ext cx="1581370" cy="1581370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29" y="5534653"/>
            <a:ext cx="854604" cy="729623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78" y="2562766"/>
            <a:ext cx="854337" cy="753033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49" y="4724583"/>
            <a:ext cx="857602" cy="749131"/>
          </a:xfrm>
          <a:prstGeom prst="rect">
            <a:avLst/>
          </a:prstGeom>
        </p:spPr>
      </p:pic>
      <p:grpSp>
        <p:nvGrpSpPr>
          <p:cNvPr id="308" name="Group 307"/>
          <p:cNvGrpSpPr/>
          <p:nvPr/>
        </p:nvGrpSpPr>
        <p:grpSpPr>
          <a:xfrm>
            <a:off x="6167265" y="3079752"/>
            <a:ext cx="554467" cy="427039"/>
            <a:chOff x="1343916" y="3567542"/>
            <a:chExt cx="554467" cy="427039"/>
          </a:xfrm>
        </p:grpSpPr>
        <p:cxnSp>
          <p:nvCxnSpPr>
            <p:cNvPr id="309" name="Straight Connector 308"/>
            <p:cNvCxnSpPr>
              <a:stCxn id="352" idx="1"/>
            </p:cNvCxnSpPr>
            <p:nvPr/>
          </p:nvCxnSpPr>
          <p:spPr bwMode="auto">
            <a:xfrm flipH="1">
              <a:off x="1343916" y="3567542"/>
              <a:ext cx="554467" cy="90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0" name="Straight Connector 309"/>
            <p:cNvCxnSpPr/>
            <p:nvPr/>
          </p:nvCxnSpPr>
          <p:spPr bwMode="auto">
            <a:xfrm flipV="1">
              <a:off x="1343916" y="3576595"/>
              <a:ext cx="0" cy="4179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1" name="Group 12"/>
          <p:cNvGrpSpPr>
            <a:grpSpLocks/>
          </p:cNvGrpSpPr>
          <p:nvPr/>
        </p:nvGrpSpPr>
        <p:grpSpPr bwMode="auto">
          <a:xfrm>
            <a:off x="7636128" y="1905001"/>
            <a:ext cx="152400" cy="938213"/>
            <a:chOff x="3216" y="1296"/>
            <a:chExt cx="96" cy="591"/>
          </a:xfrm>
        </p:grpSpPr>
        <p:sp>
          <p:nvSpPr>
            <p:cNvPr id="312" name="Line 13"/>
            <p:cNvSpPr>
              <a:spLocks noChangeShapeType="1"/>
            </p:cNvSpPr>
            <p:nvPr/>
          </p:nvSpPr>
          <p:spPr bwMode="auto">
            <a:xfrm>
              <a:off x="3216" y="1887"/>
              <a:ext cx="96" cy="0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13" name="Line 14"/>
            <p:cNvSpPr>
              <a:spLocks noChangeShapeType="1"/>
            </p:cNvSpPr>
            <p:nvPr/>
          </p:nvSpPr>
          <p:spPr bwMode="auto">
            <a:xfrm flipV="1">
              <a:off x="3312" y="1296"/>
              <a:ext cx="0" cy="591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grpSp>
        <p:nvGrpSpPr>
          <p:cNvPr id="314" name="Group 15"/>
          <p:cNvGrpSpPr>
            <a:grpSpLocks/>
          </p:cNvGrpSpPr>
          <p:nvPr/>
        </p:nvGrpSpPr>
        <p:grpSpPr bwMode="auto">
          <a:xfrm>
            <a:off x="9160128" y="1905001"/>
            <a:ext cx="152400" cy="938213"/>
            <a:chOff x="4176" y="1296"/>
            <a:chExt cx="96" cy="591"/>
          </a:xfrm>
        </p:grpSpPr>
        <p:sp>
          <p:nvSpPr>
            <p:cNvPr id="315" name="Line 16"/>
            <p:cNvSpPr>
              <a:spLocks noChangeShapeType="1"/>
            </p:cNvSpPr>
            <p:nvPr/>
          </p:nvSpPr>
          <p:spPr bwMode="auto">
            <a:xfrm>
              <a:off x="4176" y="1887"/>
              <a:ext cx="96" cy="0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16" name="Line 17"/>
            <p:cNvSpPr>
              <a:spLocks noChangeShapeType="1"/>
            </p:cNvSpPr>
            <p:nvPr/>
          </p:nvSpPr>
          <p:spPr bwMode="auto">
            <a:xfrm flipV="1">
              <a:off x="4176" y="1296"/>
              <a:ext cx="0" cy="591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grpSp>
        <p:nvGrpSpPr>
          <p:cNvPr id="317" name="Group 18"/>
          <p:cNvGrpSpPr>
            <a:grpSpLocks/>
          </p:cNvGrpSpPr>
          <p:nvPr/>
        </p:nvGrpSpPr>
        <p:grpSpPr bwMode="auto">
          <a:xfrm>
            <a:off x="7636128" y="1905000"/>
            <a:ext cx="381000" cy="2166938"/>
            <a:chOff x="3216" y="1296"/>
            <a:chExt cx="240" cy="1365"/>
          </a:xfrm>
        </p:grpSpPr>
        <p:sp>
          <p:nvSpPr>
            <p:cNvPr id="318" name="Line 19"/>
            <p:cNvSpPr>
              <a:spLocks noChangeShapeType="1"/>
            </p:cNvSpPr>
            <p:nvPr/>
          </p:nvSpPr>
          <p:spPr bwMode="auto">
            <a:xfrm>
              <a:off x="3216" y="2661"/>
              <a:ext cx="192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19" name="Line 20"/>
            <p:cNvSpPr>
              <a:spLocks noChangeShapeType="1"/>
            </p:cNvSpPr>
            <p:nvPr/>
          </p:nvSpPr>
          <p:spPr bwMode="auto">
            <a:xfrm flipV="1">
              <a:off x="3408" y="1296"/>
              <a:ext cx="0" cy="1365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20" name="Line 21"/>
            <p:cNvSpPr>
              <a:spLocks noChangeShapeType="1"/>
            </p:cNvSpPr>
            <p:nvPr/>
          </p:nvSpPr>
          <p:spPr bwMode="auto">
            <a:xfrm>
              <a:off x="3216" y="2613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21" name="Line 22"/>
            <p:cNvSpPr>
              <a:spLocks noChangeShapeType="1"/>
            </p:cNvSpPr>
            <p:nvPr/>
          </p:nvSpPr>
          <p:spPr bwMode="auto">
            <a:xfrm flipV="1">
              <a:off x="3456" y="1956"/>
              <a:ext cx="0" cy="657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22" name="Line 23"/>
            <p:cNvSpPr>
              <a:spLocks noChangeShapeType="1"/>
            </p:cNvSpPr>
            <p:nvPr/>
          </p:nvSpPr>
          <p:spPr bwMode="auto">
            <a:xfrm flipH="1">
              <a:off x="3216" y="1957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grpSp>
        <p:nvGrpSpPr>
          <p:cNvPr id="323" name="Group 24"/>
          <p:cNvGrpSpPr>
            <a:grpSpLocks/>
          </p:cNvGrpSpPr>
          <p:nvPr/>
        </p:nvGrpSpPr>
        <p:grpSpPr bwMode="auto">
          <a:xfrm>
            <a:off x="8931528" y="1905000"/>
            <a:ext cx="381000" cy="2166938"/>
            <a:chOff x="4032" y="1296"/>
            <a:chExt cx="240" cy="1365"/>
          </a:xfrm>
        </p:grpSpPr>
        <p:sp>
          <p:nvSpPr>
            <p:cNvPr id="324" name="Line 25"/>
            <p:cNvSpPr>
              <a:spLocks noChangeShapeType="1"/>
            </p:cNvSpPr>
            <p:nvPr/>
          </p:nvSpPr>
          <p:spPr bwMode="auto">
            <a:xfrm flipH="1">
              <a:off x="4080" y="2661"/>
              <a:ext cx="192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25" name="Line 26"/>
            <p:cNvSpPr>
              <a:spLocks noChangeShapeType="1"/>
            </p:cNvSpPr>
            <p:nvPr/>
          </p:nvSpPr>
          <p:spPr bwMode="auto">
            <a:xfrm flipV="1">
              <a:off x="4080" y="1296"/>
              <a:ext cx="0" cy="1365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26" name="Line 27"/>
            <p:cNvSpPr>
              <a:spLocks noChangeShapeType="1"/>
            </p:cNvSpPr>
            <p:nvPr/>
          </p:nvSpPr>
          <p:spPr bwMode="auto">
            <a:xfrm flipH="1">
              <a:off x="4032" y="2613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27" name="Line 28"/>
            <p:cNvSpPr>
              <a:spLocks noChangeShapeType="1"/>
            </p:cNvSpPr>
            <p:nvPr/>
          </p:nvSpPr>
          <p:spPr bwMode="auto">
            <a:xfrm flipV="1">
              <a:off x="4032" y="1956"/>
              <a:ext cx="0" cy="657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28" name="Line 29"/>
            <p:cNvSpPr>
              <a:spLocks noChangeShapeType="1"/>
            </p:cNvSpPr>
            <p:nvPr/>
          </p:nvSpPr>
          <p:spPr bwMode="auto">
            <a:xfrm>
              <a:off x="4032" y="1956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grpSp>
        <p:nvGrpSpPr>
          <p:cNvPr id="329" name="Group 30"/>
          <p:cNvGrpSpPr>
            <a:grpSpLocks/>
          </p:cNvGrpSpPr>
          <p:nvPr/>
        </p:nvGrpSpPr>
        <p:grpSpPr bwMode="auto">
          <a:xfrm>
            <a:off x="7636128" y="1905000"/>
            <a:ext cx="609600" cy="3365500"/>
            <a:chOff x="3216" y="1296"/>
            <a:chExt cx="384" cy="2120"/>
          </a:xfrm>
        </p:grpSpPr>
        <p:sp>
          <p:nvSpPr>
            <p:cNvPr id="330" name="Line 31"/>
            <p:cNvSpPr>
              <a:spLocks noChangeShapeType="1"/>
            </p:cNvSpPr>
            <p:nvPr/>
          </p:nvSpPr>
          <p:spPr bwMode="auto">
            <a:xfrm>
              <a:off x="3216" y="3416"/>
              <a:ext cx="288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31" name="Line 32"/>
            <p:cNvSpPr>
              <a:spLocks noChangeShapeType="1"/>
            </p:cNvSpPr>
            <p:nvPr/>
          </p:nvSpPr>
          <p:spPr bwMode="auto">
            <a:xfrm flipV="1">
              <a:off x="3504" y="1296"/>
              <a:ext cx="0" cy="212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32" name="Line 33"/>
            <p:cNvSpPr>
              <a:spLocks noChangeShapeType="1"/>
            </p:cNvSpPr>
            <p:nvPr/>
          </p:nvSpPr>
          <p:spPr bwMode="auto">
            <a:xfrm>
              <a:off x="3216" y="3368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33" name="Line 34"/>
            <p:cNvSpPr>
              <a:spLocks noChangeShapeType="1"/>
            </p:cNvSpPr>
            <p:nvPr/>
          </p:nvSpPr>
          <p:spPr bwMode="auto">
            <a:xfrm flipV="1">
              <a:off x="3552" y="2036"/>
              <a:ext cx="0" cy="133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34" name="Line 35"/>
            <p:cNvSpPr>
              <a:spLocks noChangeShapeType="1"/>
            </p:cNvSpPr>
            <p:nvPr/>
          </p:nvSpPr>
          <p:spPr bwMode="auto">
            <a:xfrm flipH="1">
              <a:off x="3216" y="2036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35" name="Line 36"/>
            <p:cNvSpPr>
              <a:spLocks noChangeShapeType="1"/>
            </p:cNvSpPr>
            <p:nvPr/>
          </p:nvSpPr>
          <p:spPr bwMode="auto">
            <a:xfrm flipH="1">
              <a:off x="3216" y="2726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36" name="Line 37"/>
            <p:cNvSpPr>
              <a:spLocks noChangeShapeType="1"/>
            </p:cNvSpPr>
            <p:nvPr/>
          </p:nvSpPr>
          <p:spPr bwMode="auto">
            <a:xfrm flipV="1">
              <a:off x="3600" y="2726"/>
              <a:ext cx="0" cy="594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37" name="Line 38"/>
            <p:cNvSpPr>
              <a:spLocks noChangeShapeType="1"/>
            </p:cNvSpPr>
            <p:nvPr/>
          </p:nvSpPr>
          <p:spPr bwMode="auto">
            <a:xfrm>
              <a:off x="3216" y="3320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grpSp>
        <p:nvGrpSpPr>
          <p:cNvPr id="338" name="Group 39"/>
          <p:cNvGrpSpPr>
            <a:grpSpLocks/>
          </p:cNvGrpSpPr>
          <p:nvPr/>
        </p:nvGrpSpPr>
        <p:grpSpPr bwMode="auto">
          <a:xfrm>
            <a:off x="8702928" y="1905000"/>
            <a:ext cx="609600" cy="3368675"/>
            <a:chOff x="3888" y="1296"/>
            <a:chExt cx="384" cy="2122"/>
          </a:xfrm>
        </p:grpSpPr>
        <p:sp>
          <p:nvSpPr>
            <p:cNvPr id="339" name="Line 40"/>
            <p:cNvSpPr>
              <a:spLocks noChangeShapeType="1"/>
            </p:cNvSpPr>
            <p:nvPr/>
          </p:nvSpPr>
          <p:spPr bwMode="auto">
            <a:xfrm>
              <a:off x="3984" y="3418"/>
              <a:ext cx="288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0" name="Line 41"/>
            <p:cNvSpPr>
              <a:spLocks noChangeShapeType="1"/>
            </p:cNvSpPr>
            <p:nvPr/>
          </p:nvSpPr>
          <p:spPr bwMode="auto">
            <a:xfrm flipV="1">
              <a:off x="3984" y="1296"/>
              <a:ext cx="0" cy="212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1" name="Line 42"/>
            <p:cNvSpPr>
              <a:spLocks noChangeShapeType="1"/>
            </p:cNvSpPr>
            <p:nvPr/>
          </p:nvSpPr>
          <p:spPr bwMode="auto">
            <a:xfrm flipH="1">
              <a:off x="3936" y="3370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2" name="Line 43"/>
            <p:cNvSpPr>
              <a:spLocks noChangeShapeType="1"/>
            </p:cNvSpPr>
            <p:nvPr/>
          </p:nvSpPr>
          <p:spPr bwMode="auto">
            <a:xfrm flipV="1">
              <a:off x="3936" y="2036"/>
              <a:ext cx="0" cy="133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3" name="Line 44"/>
            <p:cNvSpPr>
              <a:spLocks noChangeShapeType="1"/>
            </p:cNvSpPr>
            <p:nvPr/>
          </p:nvSpPr>
          <p:spPr bwMode="auto">
            <a:xfrm>
              <a:off x="3936" y="2036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4" name="Line 45"/>
            <p:cNvSpPr>
              <a:spLocks noChangeShapeType="1"/>
            </p:cNvSpPr>
            <p:nvPr/>
          </p:nvSpPr>
          <p:spPr bwMode="auto">
            <a:xfrm>
              <a:off x="3888" y="2726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5" name="Line 46"/>
            <p:cNvSpPr>
              <a:spLocks noChangeShapeType="1"/>
            </p:cNvSpPr>
            <p:nvPr/>
          </p:nvSpPr>
          <p:spPr bwMode="auto">
            <a:xfrm flipV="1">
              <a:off x="3888" y="2726"/>
              <a:ext cx="0" cy="60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6" name="Line 47"/>
            <p:cNvSpPr>
              <a:spLocks noChangeShapeType="1"/>
            </p:cNvSpPr>
            <p:nvPr/>
          </p:nvSpPr>
          <p:spPr bwMode="auto">
            <a:xfrm>
              <a:off x="3888" y="3322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sp>
        <p:nvSpPr>
          <p:cNvPr id="396" name="Left-Right Arrow 395"/>
          <p:cNvSpPr>
            <a:spLocks noChangeArrowheads="1"/>
          </p:cNvSpPr>
          <p:nvPr/>
        </p:nvSpPr>
        <p:spPr bwMode="auto">
          <a:xfrm rot="5400000">
            <a:off x="8944064" y="3193844"/>
            <a:ext cx="5615355" cy="798560"/>
          </a:xfrm>
          <a:prstGeom prst="leftRightArrow">
            <a:avLst>
              <a:gd name="adj1" fmla="val 58791"/>
              <a:gd name="adj2" fmla="val 68571"/>
            </a:avLst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ALL WORKING TOGETHER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</p:txBody>
      </p:sp>
      <p:grpSp>
        <p:nvGrpSpPr>
          <p:cNvPr id="347" name="Group 48"/>
          <p:cNvGrpSpPr>
            <a:grpSpLocks/>
          </p:cNvGrpSpPr>
          <p:nvPr/>
        </p:nvGrpSpPr>
        <p:grpSpPr bwMode="auto">
          <a:xfrm>
            <a:off x="5807331" y="1871663"/>
            <a:ext cx="1658939" cy="4545013"/>
            <a:chOff x="2064" y="1275"/>
            <a:chExt cx="1045" cy="2863"/>
          </a:xfrm>
        </p:grpSpPr>
        <p:sp>
          <p:nvSpPr>
            <p:cNvPr id="348" name="Line 49"/>
            <p:cNvSpPr>
              <a:spLocks noChangeShapeType="1"/>
            </p:cNvSpPr>
            <p:nvPr/>
          </p:nvSpPr>
          <p:spPr bwMode="auto">
            <a:xfrm>
              <a:off x="2208" y="413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49" name="Line 50"/>
            <p:cNvSpPr>
              <a:spLocks noChangeShapeType="1"/>
            </p:cNvSpPr>
            <p:nvPr/>
          </p:nvSpPr>
          <p:spPr bwMode="auto">
            <a:xfrm flipV="1">
              <a:off x="2208" y="1275"/>
              <a:ext cx="0" cy="28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0" name="Line 51"/>
            <p:cNvSpPr>
              <a:spLocks noChangeShapeType="1"/>
            </p:cNvSpPr>
            <p:nvPr/>
          </p:nvSpPr>
          <p:spPr bwMode="auto">
            <a:xfrm flipH="1" flipV="1">
              <a:off x="2160" y="4090"/>
              <a:ext cx="432" cy="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1" name="Line 52"/>
            <p:cNvSpPr>
              <a:spLocks noChangeShapeType="1"/>
            </p:cNvSpPr>
            <p:nvPr/>
          </p:nvSpPr>
          <p:spPr bwMode="auto">
            <a:xfrm flipV="1">
              <a:off x="2160" y="2036"/>
              <a:ext cx="0" cy="205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2" name="Line 53"/>
            <p:cNvSpPr>
              <a:spLocks noChangeShapeType="1"/>
            </p:cNvSpPr>
            <p:nvPr/>
          </p:nvSpPr>
          <p:spPr bwMode="auto">
            <a:xfrm>
              <a:off x="2160" y="2036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3" name="Line 54"/>
            <p:cNvSpPr>
              <a:spLocks noChangeShapeType="1"/>
            </p:cNvSpPr>
            <p:nvPr/>
          </p:nvSpPr>
          <p:spPr bwMode="auto">
            <a:xfrm>
              <a:off x="2112" y="2727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4" name="Line 55"/>
            <p:cNvSpPr>
              <a:spLocks noChangeShapeType="1"/>
            </p:cNvSpPr>
            <p:nvPr/>
          </p:nvSpPr>
          <p:spPr bwMode="auto">
            <a:xfrm flipV="1">
              <a:off x="2112" y="2727"/>
              <a:ext cx="0" cy="131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5" name="Line 56"/>
            <p:cNvSpPr>
              <a:spLocks noChangeShapeType="1"/>
            </p:cNvSpPr>
            <p:nvPr/>
          </p:nvSpPr>
          <p:spPr bwMode="auto">
            <a:xfrm>
              <a:off x="2112" y="4042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6" name="Line 57"/>
            <p:cNvSpPr>
              <a:spLocks noChangeShapeType="1"/>
            </p:cNvSpPr>
            <p:nvPr/>
          </p:nvSpPr>
          <p:spPr bwMode="auto">
            <a:xfrm flipV="1">
              <a:off x="2208" y="1275"/>
              <a:ext cx="90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7" name="Line 58"/>
            <p:cNvSpPr>
              <a:spLocks noChangeShapeType="1"/>
            </p:cNvSpPr>
            <p:nvPr/>
          </p:nvSpPr>
          <p:spPr bwMode="auto">
            <a:xfrm flipV="1">
              <a:off x="2064" y="3362"/>
              <a:ext cx="0" cy="63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8" name="Line 59"/>
            <p:cNvSpPr>
              <a:spLocks noChangeShapeType="1"/>
            </p:cNvSpPr>
            <p:nvPr/>
          </p:nvSpPr>
          <p:spPr bwMode="auto">
            <a:xfrm>
              <a:off x="2064" y="399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59" name="Line 60"/>
            <p:cNvSpPr>
              <a:spLocks noChangeShapeType="1"/>
            </p:cNvSpPr>
            <p:nvPr/>
          </p:nvSpPr>
          <p:spPr bwMode="auto">
            <a:xfrm>
              <a:off x="2064" y="3362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grpSp>
        <p:nvGrpSpPr>
          <p:cNvPr id="381" name="Group 48"/>
          <p:cNvGrpSpPr>
            <a:grpSpLocks/>
          </p:cNvGrpSpPr>
          <p:nvPr/>
        </p:nvGrpSpPr>
        <p:grpSpPr bwMode="auto">
          <a:xfrm flipH="1">
            <a:off x="9480176" y="1871662"/>
            <a:ext cx="1645024" cy="4529138"/>
            <a:chOff x="2064" y="1275"/>
            <a:chExt cx="1101" cy="2853"/>
          </a:xfrm>
        </p:grpSpPr>
        <p:sp>
          <p:nvSpPr>
            <p:cNvPr id="382" name="Line 49"/>
            <p:cNvSpPr>
              <a:spLocks noChangeShapeType="1"/>
            </p:cNvSpPr>
            <p:nvPr/>
          </p:nvSpPr>
          <p:spPr bwMode="auto">
            <a:xfrm>
              <a:off x="2208" y="412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83" name="Line 50"/>
            <p:cNvSpPr>
              <a:spLocks noChangeShapeType="1"/>
            </p:cNvSpPr>
            <p:nvPr/>
          </p:nvSpPr>
          <p:spPr bwMode="auto">
            <a:xfrm flipV="1">
              <a:off x="2208" y="1275"/>
              <a:ext cx="0" cy="28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84" name="Line 51"/>
            <p:cNvSpPr>
              <a:spLocks noChangeShapeType="1"/>
            </p:cNvSpPr>
            <p:nvPr/>
          </p:nvSpPr>
          <p:spPr bwMode="auto">
            <a:xfrm flipH="1">
              <a:off x="2160" y="4080"/>
              <a:ext cx="43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85" name="Line 52"/>
            <p:cNvSpPr>
              <a:spLocks noChangeShapeType="1"/>
            </p:cNvSpPr>
            <p:nvPr/>
          </p:nvSpPr>
          <p:spPr bwMode="auto">
            <a:xfrm flipV="1">
              <a:off x="2160" y="2036"/>
              <a:ext cx="0" cy="204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86" name="Line 53"/>
            <p:cNvSpPr>
              <a:spLocks noChangeShapeType="1"/>
            </p:cNvSpPr>
            <p:nvPr/>
          </p:nvSpPr>
          <p:spPr bwMode="auto">
            <a:xfrm>
              <a:off x="2160" y="2036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87" name="Line 54"/>
            <p:cNvSpPr>
              <a:spLocks noChangeShapeType="1"/>
            </p:cNvSpPr>
            <p:nvPr/>
          </p:nvSpPr>
          <p:spPr bwMode="auto">
            <a:xfrm>
              <a:off x="2112" y="2726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88" name="Line 55"/>
            <p:cNvSpPr>
              <a:spLocks noChangeShapeType="1"/>
            </p:cNvSpPr>
            <p:nvPr/>
          </p:nvSpPr>
          <p:spPr bwMode="auto">
            <a:xfrm flipV="1">
              <a:off x="2112" y="2727"/>
              <a:ext cx="0" cy="130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89" name="Line 56"/>
            <p:cNvSpPr>
              <a:spLocks noChangeShapeType="1"/>
            </p:cNvSpPr>
            <p:nvPr/>
          </p:nvSpPr>
          <p:spPr bwMode="auto">
            <a:xfrm>
              <a:off x="2112" y="4032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90" name="Line 57"/>
            <p:cNvSpPr>
              <a:spLocks noChangeShapeType="1"/>
            </p:cNvSpPr>
            <p:nvPr/>
          </p:nvSpPr>
          <p:spPr bwMode="auto">
            <a:xfrm>
              <a:off x="2208" y="1275"/>
              <a:ext cx="95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91" name="Line 58"/>
            <p:cNvSpPr>
              <a:spLocks noChangeShapeType="1"/>
            </p:cNvSpPr>
            <p:nvPr/>
          </p:nvSpPr>
          <p:spPr bwMode="auto">
            <a:xfrm flipV="1">
              <a:off x="2064" y="3362"/>
              <a:ext cx="0" cy="62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92" name="Line 59"/>
            <p:cNvSpPr>
              <a:spLocks noChangeShapeType="1"/>
            </p:cNvSpPr>
            <p:nvPr/>
          </p:nvSpPr>
          <p:spPr bwMode="auto">
            <a:xfrm>
              <a:off x="2064" y="398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  <p:sp>
          <p:nvSpPr>
            <p:cNvPr id="393" name="Line 60"/>
            <p:cNvSpPr>
              <a:spLocks noChangeShapeType="1"/>
            </p:cNvSpPr>
            <p:nvPr/>
          </p:nvSpPr>
          <p:spPr bwMode="auto">
            <a:xfrm>
              <a:off x="2064" y="336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Helvetica" charset="0"/>
              </a:endParaRPr>
            </a:p>
          </p:txBody>
        </p:sp>
      </p:grpSp>
      <p:pic>
        <p:nvPicPr>
          <p:cNvPr id="367" name="Picture 3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05" y="2562423"/>
            <a:ext cx="858662" cy="753033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586786" y="2513282"/>
            <a:ext cx="4283450" cy="1209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ENCOURAGES TEAMWORK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83131" y="3539173"/>
            <a:ext cx="3946262" cy="1209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EVERYONE RECEIVES 100% CREDIT FOR SALES AND VOLUME GENERATED</a:t>
            </a:r>
          </a:p>
        </p:txBody>
      </p:sp>
      <p:sp>
        <p:nvSpPr>
          <p:cNvPr id="87" name="Rectangle 86"/>
          <p:cNvSpPr/>
          <p:nvPr/>
        </p:nvSpPr>
        <p:spPr>
          <a:xfrm>
            <a:off x="585605" y="4702175"/>
            <a:ext cx="4554071" cy="1209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EARNING POTENTIAL IS NOT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DETERMINED BY POSITION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648243" y="6314820"/>
            <a:ext cx="2549677" cy="426216"/>
            <a:chOff x="648243" y="6314820"/>
            <a:chExt cx="2549677" cy="426216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75"/>
            <a:stretch/>
          </p:blipFill>
          <p:spPr>
            <a:xfrm>
              <a:off x="648243" y="6314820"/>
              <a:ext cx="578577" cy="426216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86312" y="6444295"/>
              <a:ext cx="1911608" cy="16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42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7947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9026" y="2601686"/>
            <a:ext cx="5808503" cy="425631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12299"/>
            <a:ext cx="5779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Strengths of THE </a:t>
            </a:r>
            <a:br>
              <a:rPr kumimoji="0" lang="en-US" sz="2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 Performance Compensation Plan (MPCP)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3585" y="616037"/>
            <a:ext cx="5617691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Proven business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Immediate retail profits and Cashback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 search to infinity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Volume (BV) accrues for 365 days (Monthly Accrual Option)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 and people placement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Commissions calculated weekly</a:t>
            </a:r>
          </a:p>
        </p:txBody>
      </p:sp>
    </p:spTree>
    <p:extLst>
      <p:ext uri="{BB962C8B-B14F-4D97-AF65-F5344CB8AC3E}">
        <p14:creationId xmlns:p14="http://schemas.microsoft.com/office/powerpoint/2010/main" val="25236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7947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9026" y="2601686"/>
            <a:ext cx="5808503" cy="425631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5182" y="631014"/>
            <a:ext cx="5634375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 to earn more than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partners</a:t>
            </a: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Own multiple Business Development Centers (BDCs)</a:t>
            </a: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is a willable asset </a:t>
            </a: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Organisational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structure creates common vested economic interest</a:t>
            </a: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only two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organisations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depth to create ongoing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 income</a:t>
            </a:r>
          </a:p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 your business globally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338138"/>
            <a:ext cx="5779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Strengths of THE </a:t>
            </a:r>
            <a:br>
              <a:rPr kumimoji="0" lang="en-US" sz="2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 Performance Compensation Plan (MPCP)</a:t>
            </a:r>
          </a:p>
        </p:txBody>
      </p:sp>
    </p:spTree>
    <p:extLst>
      <p:ext uri="{BB962C8B-B14F-4D97-AF65-F5344CB8AC3E}">
        <p14:creationId xmlns:p14="http://schemas.microsoft.com/office/powerpoint/2010/main" val="22517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368</Words>
  <Application>Microsoft Office PowerPoint</Application>
  <PresentationFormat>Widescreen</PresentationFormat>
  <Paragraphs>101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Helvetica Neue</vt:lpstr>
      <vt:lpstr>Helvetica Regular</vt:lpstr>
      <vt:lpstr>Montserrat Medium</vt:lpstr>
      <vt:lpstr>ＭＳ Ｐゴシック</vt:lpstr>
      <vt:lpstr>微軟正黑體</vt:lpstr>
      <vt:lpstr>PMingLiU</vt:lpstr>
      <vt:lpstr>PMingLiU</vt:lpstr>
      <vt:lpstr>Arial</vt:lpstr>
      <vt:lpstr>Calibri</vt:lpstr>
      <vt:lpstr>Calibri Light</vt:lpstr>
      <vt:lpstr>Courier New</vt:lpstr>
      <vt:lpstr>Gill Sans MT</vt:lpstr>
      <vt:lpstr>Helvetica</vt:lpstr>
      <vt:lpstr>Office 佈景主題</vt:lpstr>
      <vt:lpstr>19_Office Theme</vt:lpstr>
      <vt:lpstr>46_Office Theme</vt:lpstr>
      <vt:lpstr>6_Office Theme</vt:lpstr>
      <vt:lpstr>The Right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Right Plan</dc:title>
  <dc:creator>Echo Chan</dc:creator>
  <cp:lastModifiedBy>Echo Chan</cp:lastModifiedBy>
  <cp:revision>1</cp:revision>
  <dcterms:created xsi:type="dcterms:W3CDTF">2018-10-23T07:04:15Z</dcterms:created>
  <dcterms:modified xsi:type="dcterms:W3CDTF">2018-10-23T07:05:17Z</dcterms:modified>
</cp:coreProperties>
</file>